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217" r:id="rId2"/>
    <p:sldMasterId id="2147484230" r:id="rId3"/>
    <p:sldMasterId id="2147484242" r:id="rId4"/>
    <p:sldMasterId id="2147484254" r:id="rId5"/>
    <p:sldMasterId id="2147484266" r:id="rId6"/>
  </p:sldMasterIdLst>
  <p:notesMasterIdLst>
    <p:notesMasterId r:id="rId15"/>
  </p:notesMasterIdLst>
  <p:handoutMasterIdLst>
    <p:handoutMasterId r:id="rId16"/>
  </p:handoutMasterIdLst>
  <p:sldIdLst>
    <p:sldId id="355" r:id="rId7"/>
    <p:sldId id="405" r:id="rId8"/>
    <p:sldId id="406" r:id="rId9"/>
    <p:sldId id="407" r:id="rId10"/>
    <p:sldId id="395" r:id="rId11"/>
    <p:sldId id="396" r:id="rId12"/>
    <p:sldId id="404" r:id="rId13"/>
    <p:sldId id="403" r:id="rId14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99"/>
    <a:srgbClr val="006600"/>
    <a:srgbClr val="FF6600"/>
    <a:srgbClr val="3366CC"/>
    <a:srgbClr val="CCFFCC"/>
    <a:srgbClr val="FFCC99"/>
    <a:srgbClr val="FF9900"/>
    <a:srgbClr val="FFFFCC"/>
    <a:srgbClr val="F45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4" autoAdjust="0"/>
    <p:restoredTop sz="99805" autoAdjust="0"/>
  </p:normalViewPr>
  <p:slideViewPr>
    <p:cSldViewPr>
      <p:cViewPr varScale="1">
        <p:scale>
          <a:sx n="91" d="100"/>
          <a:sy n="91" d="100"/>
        </p:scale>
        <p:origin x="-1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2" d="100"/>
          <a:sy n="142" d="100"/>
        </p:scale>
        <p:origin x="-924" y="4998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Village with a church</c:v>
                </c:pt>
                <c:pt idx="1">
                  <c:v>Village without a church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14.57</c:v>
                </c:pt>
                <c:pt idx="1">
                  <c:v>85.43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800">
                <a:latin typeface="Arial Narrow" panose="020B0606020202030204" pitchFamily="34" charset="0"/>
                <a:cs typeface="Khmer OS Fasthand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latin typeface="Arial Narrow" panose="020B0606020202030204" pitchFamily="34" charset="0"/>
                <a:cs typeface="Khmer OS Fasthand" pitchFamily="2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800">
              <a:latin typeface="Arial Narrow" panose="020B0606020202030204" pitchFamily="34" charset="0"/>
              <a:cs typeface="Khmer OS Conten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/>
    </a:solidFill>
    <a:ln>
      <a:solidFill>
        <a:srgbClr val="FFFFFF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.0381104044686722"/>
                  <c:y val="0.09106230142284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District with a church</c:v>
                </c:pt>
                <c:pt idx="1">
                  <c:v>District without a church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93.26</c:v>
                </c:pt>
                <c:pt idx="1">
                  <c:v>6.74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800">
                <a:latin typeface="Arial Narrow" panose="020B0606020202030204" pitchFamily="34" charset="0"/>
                <a:cs typeface="Khmer OS Fasthand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latin typeface="Arial Narrow" panose="020B0606020202030204" pitchFamily="34" charset="0"/>
                <a:cs typeface="Khmer OS Fasthand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0234487515983579"/>
          <c:y val="0.739103862017248"/>
          <c:w val="0.923187966888754"/>
          <c:h val="0.243038995125609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  <a:cs typeface="Khmer OS Conten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Commune with a church</c:v>
                </c:pt>
                <c:pt idx="1">
                  <c:v>Commune without a church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56.0</c:v>
                </c:pt>
                <c:pt idx="1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800">
                <a:latin typeface="Arial Narrow" panose="020B0606020202030204" pitchFamily="34" charset="0"/>
                <a:cs typeface="Khmer OS Fasthand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latin typeface="Arial Narrow" panose="020B0606020202030204" pitchFamily="34" charset="0"/>
                <a:cs typeface="Khmer OS Fasthand" pitchFamily="2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800">
              <a:latin typeface="Arial Narrow" panose="020B0606020202030204" pitchFamily="34" charset="0"/>
              <a:cs typeface="Khmer OS Content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/>
    </a:solidFill>
    <a:ln>
      <a:solidFill>
        <a:srgbClr val="FFFFFF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  <a:ln>
          <a:solidFill>
            <a:srgbClr val="F45B06"/>
          </a:solidFill>
        </a:ln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>
          <a:solidFill>
            <a:srgbClr val="F45B0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Sheet1!$A$2:$A$25</c:f>
              <c:strCache>
                <c:ptCount val="24"/>
                <c:pt idx="0">
                  <c:v>Banteay Meanchey</c:v>
                </c:pt>
                <c:pt idx="1">
                  <c:v>Battambang</c:v>
                </c:pt>
                <c:pt idx="2">
                  <c:v>Kampong Cham</c:v>
                </c:pt>
                <c:pt idx="3">
                  <c:v>Kampong Chhnang</c:v>
                </c:pt>
                <c:pt idx="4">
                  <c:v>Kampong Speu</c:v>
                </c:pt>
                <c:pt idx="5">
                  <c:v>Kampong Thom</c:v>
                </c:pt>
                <c:pt idx="6">
                  <c:v>Kampot</c:v>
                </c:pt>
                <c:pt idx="7">
                  <c:v>Kandal</c:v>
                </c:pt>
                <c:pt idx="8">
                  <c:v>Koh Kong</c:v>
                </c:pt>
                <c:pt idx="9">
                  <c:v>Kratie</c:v>
                </c:pt>
                <c:pt idx="10">
                  <c:v>Mondul Kiri</c:v>
                </c:pt>
                <c:pt idx="11">
                  <c:v>Phnom Penh</c:v>
                </c:pt>
                <c:pt idx="12">
                  <c:v>Preah Vihear</c:v>
                </c:pt>
                <c:pt idx="13">
                  <c:v>Prey Veng</c:v>
                </c:pt>
                <c:pt idx="14">
                  <c:v>Pursat</c:v>
                </c:pt>
                <c:pt idx="15">
                  <c:v>Ratanak Kiri</c:v>
                </c:pt>
                <c:pt idx="16">
                  <c:v>Siem Reap</c:v>
                </c:pt>
                <c:pt idx="17">
                  <c:v>Preah Sihanouk</c:v>
                </c:pt>
                <c:pt idx="18">
                  <c:v>Stung Treng</c:v>
                </c:pt>
                <c:pt idx="19">
                  <c:v>Svay Rieng</c:v>
                </c:pt>
                <c:pt idx="20">
                  <c:v>Takeo</c:v>
                </c:pt>
                <c:pt idx="21">
                  <c:v>Otdar Meanchey</c:v>
                </c:pt>
                <c:pt idx="22">
                  <c:v>Kep</c:v>
                </c:pt>
                <c:pt idx="23">
                  <c:v>Pailin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104.0</c:v>
                </c:pt>
                <c:pt idx="1">
                  <c:v>158.0</c:v>
                </c:pt>
                <c:pt idx="2">
                  <c:v>213.0</c:v>
                </c:pt>
                <c:pt idx="3">
                  <c:v>169.0</c:v>
                </c:pt>
                <c:pt idx="4">
                  <c:v>155.0</c:v>
                </c:pt>
                <c:pt idx="5">
                  <c:v>281.0</c:v>
                </c:pt>
                <c:pt idx="6">
                  <c:v>155.0</c:v>
                </c:pt>
                <c:pt idx="7">
                  <c:v>199.0</c:v>
                </c:pt>
                <c:pt idx="8">
                  <c:v>15.0</c:v>
                </c:pt>
                <c:pt idx="9">
                  <c:v>51.0</c:v>
                </c:pt>
                <c:pt idx="10">
                  <c:v>13.0</c:v>
                </c:pt>
                <c:pt idx="11">
                  <c:v>139.0</c:v>
                </c:pt>
                <c:pt idx="12">
                  <c:v>30.0</c:v>
                </c:pt>
                <c:pt idx="13">
                  <c:v>112.0</c:v>
                </c:pt>
                <c:pt idx="14">
                  <c:v>62.0</c:v>
                </c:pt>
                <c:pt idx="15">
                  <c:v>31.0</c:v>
                </c:pt>
                <c:pt idx="16">
                  <c:v>56.0</c:v>
                </c:pt>
                <c:pt idx="17">
                  <c:v>70.0</c:v>
                </c:pt>
                <c:pt idx="18">
                  <c:v>3.0</c:v>
                </c:pt>
                <c:pt idx="19">
                  <c:v>157.0</c:v>
                </c:pt>
                <c:pt idx="20">
                  <c:v>142.0</c:v>
                </c:pt>
                <c:pt idx="21">
                  <c:v>26.0</c:v>
                </c:pt>
                <c:pt idx="22">
                  <c:v>7.0</c:v>
                </c:pt>
                <c:pt idx="2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129312344"/>
        <c:axId val="2129315432"/>
        <c:axId val="0"/>
      </c:bar3DChart>
      <c:catAx>
        <c:axId val="212931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en-US"/>
          </a:p>
        </c:txPr>
        <c:crossAx val="2129315432"/>
        <c:crosses val="autoZero"/>
        <c:auto val="1"/>
        <c:lblAlgn val="ctr"/>
        <c:lblOffset val="100"/>
        <c:noMultiLvlLbl val="0"/>
      </c:catAx>
      <c:valAx>
        <c:axId val="2129315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>
                    <a:latin typeface="Arial Narrow" pitchFamily="34" charset="0"/>
                  </a:rPr>
                  <a:t>Number of Churches</a:t>
                </a:r>
                <a:endParaRPr lang="en-US" sz="160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293123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26771653545"/>
          <c:y val="0.126506749156355"/>
          <c:w val="0.858712910886139"/>
          <c:h val="0.6841912544608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elete val="1"/>
          </c:dLbls>
          <c:cat>
            <c:numRef>
              <c:f>Sheet1!$A$2:$A$30</c:f>
              <c:numCache>
                <c:formatCode>General</c:formatCode>
                <c:ptCount val="29"/>
                <c:pt idx="0">
                  <c:v>1979.0</c:v>
                </c:pt>
                <c:pt idx="1">
                  <c:v>1980.0</c:v>
                </c:pt>
                <c:pt idx="2">
                  <c:v>1981.0</c:v>
                </c:pt>
                <c:pt idx="3">
                  <c:v>1982.0</c:v>
                </c:pt>
                <c:pt idx="4">
                  <c:v>1983.0</c:v>
                </c:pt>
                <c:pt idx="5">
                  <c:v>1984.0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3.0</c:v>
                </c:pt>
                <c:pt idx="1">
                  <c:v>1.0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3.0</c:v>
                </c:pt>
                <c:pt idx="6">
                  <c:v>3.0</c:v>
                </c:pt>
                <c:pt idx="7">
                  <c:v>5.0</c:v>
                </c:pt>
                <c:pt idx="8">
                  <c:v>2.0</c:v>
                </c:pt>
                <c:pt idx="9">
                  <c:v>4.0</c:v>
                </c:pt>
                <c:pt idx="10">
                  <c:v>12.0</c:v>
                </c:pt>
                <c:pt idx="11">
                  <c:v>14.0</c:v>
                </c:pt>
                <c:pt idx="12">
                  <c:v>23.0</c:v>
                </c:pt>
                <c:pt idx="13">
                  <c:v>70.0</c:v>
                </c:pt>
                <c:pt idx="14">
                  <c:v>50.0</c:v>
                </c:pt>
                <c:pt idx="15">
                  <c:v>58.0</c:v>
                </c:pt>
                <c:pt idx="16">
                  <c:v>75.0</c:v>
                </c:pt>
                <c:pt idx="17">
                  <c:v>97.0</c:v>
                </c:pt>
                <c:pt idx="18">
                  <c:v>104.0</c:v>
                </c:pt>
                <c:pt idx="19">
                  <c:v>104.0</c:v>
                </c:pt>
                <c:pt idx="20">
                  <c:v>171.0</c:v>
                </c:pt>
                <c:pt idx="21">
                  <c:v>113.0</c:v>
                </c:pt>
                <c:pt idx="22">
                  <c:v>137.0</c:v>
                </c:pt>
                <c:pt idx="23">
                  <c:v>180.0</c:v>
                </c:pt>
                <c:pt idx="24">
                  <c:v>207.0</c:v>
                </c:pt>
                <c:pt idx="25">
                  <c:v>216.0</c:v>
                </c:pt>
                <c:pt idx="26">
                  <c:v>219.0</c:v>
                </c:pt>
                <c:pt idx="27">
                  <c:v>215.0</c:v>
                </c:pt>
                <c:pt idx="28">
                  <c:v>176.0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9361752"/>
        <c:axId val="2129367976"/>
      </c:barChart>
      <c:catAx>
        <c:axId val="2129361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Year</a:t>
                </a:r>
                <a:r>
                  <a:rPr lang="en-US" sz="1800" b="1" baseline="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 Founded</a:t>
                </a:r>
                <a:endParaRPr lang="en-US" sz="1800" b="1" dirty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29367976"/>
        <c:crosses val="autoZero"/>
        <c:auto val="1"/>
        <c:lblAlgn val="ctr"/>
        <c:lblOffset val="100"/>
        <c:noMultiLvlLbl val="0"/>
      </c:catAx>
      <c:valAx>
        <c:axId val="2129367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Number</a:t>
                </a:r>
                <a:r>
                  <a:rPr lang="en-US" sz="1800" b="1" baseline="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 of C</a:t>
                </a: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hurches</a:t>
                </a:r>
                <a:endParaRPr lang="en-US" sz="1800" b="1" dirty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29361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>
      <a:solidFill>
        <a:srgbClr val="009999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716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700C34-8365-4651-9661-C4DA43B44560}" type="datetimeFigureOut">
              <a:rPr lang="en-US"/>
              <a:pPr>
                <a:defRPr/>
              </a:pPr>
              <a:t>2/25/13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ED056B-E89F-44E0-86A1-8A5E3D35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95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4AA8-4FAE-4448-8ABA-C99A1D73D686}" type="datetime1">
              <a:rPr lang="en-US" smtClean="0"/>
              <a:pPr>
                <a:defRPr/>
              </a:pPr>
              <a:t>2/25/13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6AA2-3C13-47EE-ADEB-C0889CF7FA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4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09C3-7B32-40AB-88D0-02FFED3FF59E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686A-1553-4C93-A422-697838F5D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12725"/>
            <a:ext cx="2076450" cy="242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12725"/>
            <a:ext cx="6076950" cy="242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7C0A-17CA-4030-B758-FFE663E1974A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6995-90FE-4D0E-B112-5FAE54321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2725"/>
            <a:ext cx="8229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143000"/>
            <a:ext cx="8229600" cy="14954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E48A-5A29-4CE1-8320-1CF44D4EF1C8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4232-5C09-45AE-AB94-0E01E65658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68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4A41-090C-436A-846F-CDD6DC5A2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09F44-29FC-40CF-8F15-8FAD2177F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B326-280D-44A8-AAD4-E6F4AA6BD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149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149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DC45-8FFF-4B45-B5FF-709C3865E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4D74-ADC2-4D82-92F9-10B6B0828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F2FD4-770D-4BAF-8437-1DC889AD8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2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180C1-5B4A-4020-ACFE-0C409E482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58AA-5868-4158-BCA2-7494129F1DEC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6205-594A-4C76-AA81-0E43403E7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F61C-004C-4183-A803-DAFA59CD7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B5C47-73F4-4FDD-BC54-D89136C21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C27B8-3844-4911-B698-DA99C7604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88925"/>
            <a:ext cx="2057400" cy="280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8925"/>
            <a:ext cx="6019800" cy="280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DF6F-F05B-4B60-B25C-95EFB4F22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4AA8-4FAE-4448-8ABA-C99A1D73D686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6AA2-3C13-47EE-ADEB-C0889CF7FA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1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58AA-5868-4158-BCA2-7494129F1DEC}" type="datetime1">
              <a:rPr lang="en-US" smtClean="0"/>
              <a:pPr>
                <a:defRPr/>
              </a:pPr>
              <a:t>2/25/13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6205-594A-4C76-AA81-0E43403E7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02C9-7DE3-4C35-B505-AF3D42277DB0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05A4-75B5-467D-B69E-164719F98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ED9B-70BA-4876-99B5-D7052490596F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C816-CC88-476E-85F6-73FABEDD2B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2220-130C-4C2E-8EB1-7B6E7CAE92B7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36B6-727E-428B-A7F4-B9F4ED88B0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3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C515-0C86-4C55-8DD1-43BD905D5263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70BD-F8FF-4F69-99FC-EA83F3B53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02C9-7DE3-4C35-B505-AF3D42277DB0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05A4-75B5-467D-B69E-164719F98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6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7E4B-FF21-456A-8F0C-841B1B6B8ED6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3B8E-3938-414D-88B4-E8438E3BB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3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3CCD-E00F-4FA0-9EA0-12D88A608E9C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9EC1-1B1F-480F-BBA7-E6179FA512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5BD8-F11D-4CF6-B327-1626FA577771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5802-DE8B-4819-AEE5-A774D65616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7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09C3-7B32-40AB-88D0-02FFED3FF59E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686A-1553-4C93-A422-697838F5D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2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7C0A-17CA-4030-B758-FFE663E1974A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6995-90FE-4D0E-B112-5FAE54321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1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52354-F049-40B2-95FB-42CF43E7F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E23D-5309-4220-A536-656FD361B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0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0E024-503C-40CA-95CE-BD11A5085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3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99376-F170-4D0F-A393-9A8982B53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79D0F-2FAB-40F8-83EE-D2DAC221E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38600" cy="149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149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ED9B-70BA-4876-99B5-D7052490596F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C816-CC88-476E-85F6-73FABEDD2B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8D914-AC2B-4DB9-A0FE-D42273447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1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4E1A-6C28-4D19-B8A7-D397C03DA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3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FD9C3-7C10-42B2-A3DF-44EE8815D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3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C0588-B50C-46EB-B7D5-EFD3B0684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7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895FA-1F9B-4865-B753-DDC41FD27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3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AE2C8-E760-48A8-990A-A02ADFB0E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4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0795-9190-45CC-8C8E-A0DF9ECA4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6CE99-F210-4BDE-895B-9F14DFC4BF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0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B4E6-B394-4F91-A667-FEE997344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53B2-0C58-456E-B5AF-0558BFD75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2220-130C-4C2E-8EB1-7B6E7CAE92B7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36B6-727E-428B-A7F4-B9F4ED88B0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5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9B82C-2CE8-4715-8D0F-50F740C9B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2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488EA-8247-419C-B4FE-531940DFA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85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C4575-F652-467F-92BD-A52DC7AA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7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9CF3B-311B-44BE-90AD-030951FF2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9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FC76E-F5DD-4BA4-966D-2BC0FE92D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5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295F7-884B-4798-920A-C24C5E36A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32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6ABA4-20EB-4445-A0B0-96369A076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C515-0C86-4C55-8DD1-43BD905D5263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70BD-F8FF-4F69-99FC-EA83F3B53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7E4B-FF21-456A-8F0C-841B1B6B8ED6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3B8E-3938-414D-88B4-E8438E3BB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3CCD-E00F-4FA0-9EA0-12D88A608E9C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9EC1-1B1F-480F-BBA7-E6179FA512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5BD8-F11D-4CF6-B327-1626FA577771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5802-DE8B-4819-AEE5-A774D65616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12725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229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B55E48A-5A29-4CE1-8320-1CF44D4EF1C8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C544232-5C09-45AE-AB94-0E01E65658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19156" name="Group 20"/>
          <p:cNvGrpSpPr>
            <a:grpSpLocks/>
          </p:cNvGrpSpPr>
          <p:nvPr/>
        </p:nvGrpSpPr>
        <p:grpSpPr bwMode="auto">
          <a:xfrm>
            <a:off x="0" y="266700"/>
            <a:ext cx="9144000" cy="6235700"/>
            <a:chOff x="0" y="168"/>
            <a:chExt cx="5760" cy="3928"/>
          </a:xfrm>
        </p:grpSpPr>
        <p:sp>
          <p:nvSpPr>
            <p:cNvPr id="219144" name="Rectangle 8"/>
            <p:cNvSpPr>
              <a:spLocks noChangeArrowheads="1"/>
            </p:cNvSpPr>
            <p:nvPr userDrawn="1"/>
          </p:nvSpPr>
          <p:spPr bwMode="auto">
            <a:xfrm>
              <a:off x="0" y="2120"/>
              <a:ext cx="288" cy="193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5" name="AutoShape 9"/>
            <p:cNvSpPr>
              <a:spLocks noChangeArrowheads="1"/>
            </p:cNvSpPr>
            <p:nvPr userDrawn="1"/>
          </p:nvSpPr>
          <p:spPr bwMode="auto">
            <a:xfrm flipH="1">
              <a:off x="0" y="336"/>
              <a:ext cx="288" cy="1786"/>
            </a:xfrm>
            <a:prstGeom prst="flowChartManualInpu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6" name="Line 10"/>
            <p:cNvSpPr>
              <a:spLocks noChangeShapeType="1"/>
            </p:cNvSpPr>
            <p:nvPr userDrawn="1"/>
          </p:nvSpPr>
          <p:spPr bwMode="auto">
            <a:xfrm>
              <a:off x="0" y="287"/>
              <a:ext cx="288" cy="357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7" name="Line 11"/>
            <p:cNvSpPr>
              <a:spLocks noChangeShapeType="1"/>
            </p:cNvSpPr>
            <p:nvPr userDrawn="1"/>
          </p:nvSpPr>
          <p:spPr bwMode="auto">
            <a:xfrm>
              <a:off x="0" y="228"/>
              <a:ext cx="288" cy="357"/>
            </a:xfrm>
            <a:prstGeom prst="line">
              <a:avLst/>
            </a:prstGeom>
            <a:noFill/>
            <a:ln w="28575">
              <a:solidFill>
                <a:srgbClr val="99CC00">
                  <a:alpha val="7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8" name="Line 12"/>
            <p:cNvSpPr>
              <a:spLocks noChangeShapeType="1"/>
            </p:cNvSpPr>
            <p:nvPr userDrawn="1"/>
          </p:nvSpPr>
          <p:spPr bwMode="auto">
            <a:xfrm>
              <a:off x="0" y="168"/>
              <a:ext cx="288" cy="357"/>
            </a:xfrm>
            <a:prstGeom prst="line">
              <a:avLst/>
            </a:prstGeom>
            <a:noFill/>
            <a:ln w="28575">
              <a:solidFill>
                <a:srgbClr val="99CC00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9" name="Rectangle 13"/>
            <p:cNvSpPr>
              <a:spLocks noChangeArrowheads="1"/>
            </p:cNvSpPr>
            <p:nvPr userDrawn="1"/>
          </p:nvSpPr>
          <p:spPr bwMode="auto">
            <a:xfrm>
              <a:off x="0" y="4048"/>
              <a:ext cx="5760" cy="4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8925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64514870-3395-4174-82B9-80F70F2F91C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21191" name="Group 7"/>
          <p:cNvGrpSpPr>
            <a:grpSpLocks/>
          </p:cNvGrpSpPr>
          <p:nvPr/>
        </p:nvGrpSpPr>
        <p:grpSpPr bwMode="auto">
          <a:xfrm>
            <a:off x="0" y="266700"/>
            <a:ext cx="9144000" cy="6235700"/>
            <a:chOff x="0" y="168"/>
            <a:chExt cx="5760" cy="3928"/>
          </a:xfrm>
        </p:grpSpPr>
        <p:sp>
          <p:nvSpPr>
            <p:cNvPr id="221192" name="Rectangle 8"/>
            <p:cNvSpPr>
              <a:spLocks noChangeArrowheads="1"/>
            </p:cNvSpPr>
            <p:nvPr userDrawn="1"/>
          </p:nvSpPr>
          <p:spPr bwMode="auto">
            <a:xfrm>
              <a:off x="0" y="2120"/>
              <a:ext cx="288" cy="193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3" name="AutoShape 9"/>
            <p:cNvSpPr>
              <a:spLocks noChangeArrowheads="1"/>
            </p:cNvSpPr>
            <p:nvPr userDrawn="1"/>
          </p:nvSpPr>
          <p:spPr bwMode="auto">
            <a:xfrm flipH="1">
              <a:off x="0" y="336"/>
              <a:ext cx="288" cy="1786"/>
            </a:xfrm>
            <a:prstGeom prst="flowChartManualInpu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4" name="Line 10"/>
            <p:cNvSpPr>
              <a:spLocks noChangeShapeType="1"/>
            </p:cNvSpPr>
            <p:nvPr userDrawn="1"/>
          </p:nvSpPr>
          <p:spPr bwMode="auto">
            <a:xfrm>
              <a:off x="0" y="287"/>
              <a:ext cx="288" cy="357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95" name="Line 11"/>
            <p:cNvSpPr>
              <a:spLocks noChangeShapeType="1"/>
            </p:cNvSpPr>
            <p:nvPr userDrawn="1"/>
          </p:nvSpPr>
          <p:spPr bwMode="auto">
            <a:xfrm>
              <a:off x="0" y="228"/>
              <a:ext cx="288" cy="357"/>
            </a:xfrm>
            <a:prstGeom prst="line">
              <a:avLst/>
            </a:prstGeom>
            <a:noFill/>
            <a:ln w="28575">
              <a:solidFill>
                <a:srgbClr val="99CC00">
                  <a:alpha val="7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96" name="Line 12"/>
            <p:cNvSpPr>
              <a:spLocks noChangeShapeType="1"/>
            </p:cNvSpPr>
            <p:nvPr userDrawn="1"/>
          </p:nvSpPr>
          <p:spPr bwMode="auto">
            <a:xfrm>
              <a:off x="0" y="168"/>
              <a:ext cx="288" cy="357"/>
            </a:xfrm>
            <a:prstGeom prst="line">
              <a:avLst/>
            </a:prstGeom>
            <a:noFill/>
            <a:ln w="28575">
              <a:solidFill>
                <a:srgbClr val="99CC00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97" name="Rectangle 13"/>
            <p:cNvSpPr>
              <a:spLocks noChangeArrowheads="1"/>
            </p:cNvSpPr>
            <p:nvPr userDrawn="1"/>
          </p:nvSpPr>
          <p:spPr bwMode="auto">
            <a:xfrm>
              <a:off x="0" y="4048"/>
              <a:ext cx="5760" cy="4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pPr>
              <a:defRPr/>
            </a:pPr>
            <a:fld id="{0B55E48A-5A29-4CE1-8320-1CF44D4EF1C8}" type="datetime1">
              <a:rPr lang="en-US" smtClean="0"/>
              <a:pPr>
                <a:defRPr/>
              </a:pPr>
              <a:t>2/25/13</a:t>
            </a:fld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pPr>
              <a:defRPr/>
            </a:pPr>
            <a:fld id="{AC544232-5C09-45AE-AB94-0E01E65658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609600" y="6019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82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bg2"/>
                </a:solidFill>
              </a:rPr>
              <a:t>1-</a:t>
            </a:r>
            <a:fld id="{3ED93D33-7081-4CBB-AADE-23221BBF4305}" type="slidenum">
              <a:rPr lang="en-US" sz="2000" b="0">
                <a:solidFill>
                  <a:schemeClr val="bg2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sz="2000" b="0">
              <a:solidFill>
                <a:schemeClr val="bg2"/>
              </a:solidFill>
            </a:endParaRPr>
          </a:p>
        </p:txBody>
      </p:sp>
      <p:pic>
        <p:nvPicPr>
          <p:cNvPr id="243722" name="Picture 10" descr="Warren23eMAI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609600" y="5943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82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1-</a:t>
            </a:r>
            <a:fld id="{1B2B78D6-34FF-4D1F-8A35-CAB2E4DD0326}" type="slidenum"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sz="2000">
              <a:solidFill>
                <a:schemeClr val="bg2"/>
              </a:solidFill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ea typeface="+mn-ea"/>
              </a:defRPr>
            </a:lvl1pPr>
          </a:lstStyle>
          <a:p>
            <a:fld id="{7B139CEC-EF7E-41B6-A61C-F2B2CFD64C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fld id="{8A9A9B83-1220-464F-9C1D-C58CE60358B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9015" name="Picture 7" descr="Warren23eSlidesBase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Logo PN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93" r="-37993"/>
          <a:stretch>
            <a:fillRect/>
          </a:stretch>
        </p:blipFill>
        <p:spPr>
          <a:xfrm>
            <a:off x="492124" y="1219200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156412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90266" cy="384175"/>
          </a:xfrm>
        </p:spPr>
        <p:txBody>
          <a:bodyPr/>
          <a:lstStyle/>
          <a:p>
            <a:fld id="{9F86CE99-F210-4BDE-895B-9F14DFC4BF18}" type="slidenum">
              <a:rPr lang="en-US" sz="1400" b="1" smtClean="0">
                <a:solidFill>
                  <a:srgbClr val="000000"/>
                </a:solidFill>
              </a:rPr>
              <a:pPr/>
              <a:t>1</a:t>
            </a:fld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73" y="401971"/>
            <a:ext cx="8605426" cy="5998829"/>
          </a:xfrm>
        </p:spPr>
      </p:pic>
    </p:spTree>
    <p:extLst>
      <p:ext uri="{BB962C8B-B14F-4D97-AF65-F5344CB8AC3E}">
        <p14:creationId xmlns:p14="http://schemas.microsoft.com/office/powerpoint/2010/main" val="39132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90266" cy="384175"/>
          </a:xfrm>
        </p:spPr>
        <p:txBody>
          <a:bodyPr/>
          <a:lstStyle/>
          <a:p>
            <a:fld id="{9F86CE99-F210-4BDE-895B-9F14DFC4BF18}" type="slidenum">
              <a:rPr lang="en-US" sz="1400" b="1" smtClean="0">
                <a:solidFill>
                  <a:srgbClr val="000000"/>
                </a:solidFill>
              </a:rPr>
              <a:pPr/>
              <a:t>2</a:t>
            </a:fld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14" y="381001"/>
            <a:ext cx="8519565" cy="5943600"/>
          </a:xfrm>
        </p:spPr>
      </p:pic>
    </p:spTree>
    <p:extLst>
      <p:ext uri="{BB962C8B-B14F-4D97-AF65-F5344CB8AC3E}">
        <p14:creationId xmlns:p14="http://schemas.microsoft.com/office/powerpoint/2010/main" val="360478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Church Locations by Communes Level</a:t>
            </a:r>
            <a:endParaRPr lang="en-US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19200"/>
            <a:ext cx="6400800" cy="5115092"/>
          </a:xfrm>
        </p:spPr>
      </p:pic>
    </p:spTree>
    <p:extLst>
      <p:ext uri="{BB962C8B-B14F-4D97-AF65-F5344CB8AC3E}">
        <p14:creationId xmlns:p14="http://schemas.microsoft.com/office/powerpoint/2010/main" val="365688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19521"/>
              </p:ext>
            </p:extLst>
          </p:nvPr>
        </p:nvGraphicFramePr>
        <p:xfrm>
          <a:off x="609600" y="1524000"/>
          <a:ext cx="7696200" cy="4799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99764"/>
                <a:gridCol w="2096436"/>
              </a:tblGrid>
              <a:tr h="368778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103" marR="85103" marT="42551" marB="4255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5103" marR="85103" marT="42551" marB="4255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Districts</a:t>
                      </a:r>
                    </a:p>
                  </a:txBody>
                  <a:tcPr marL="86706" marR="86706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Arial Narrow" pitchFamily="34" charset="0"/>
                          <a:cs typeface="Khmer OS Content" pitchFamily="2" charset="0"/>
                        </a:rPr>
                        <a:t>193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Arial Narrow" pitchFamily="34" charset="0"/>
                        <a:cs typeface="Khmer OS Content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Districts</a:t>
                      </a:r>
                      <a:r>
                        <a:rPr lang="en-US" sz="1700" b="1" kern="1200" baseline="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a church</a:t>
                      </a:r>
                      <a:endParaRPr lang="en-US" sz="1700" b="1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180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Districts without a church</a:t>
                      </a:r>
                      <a:endParaRPr lang="en-US" sz="1700" b="1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13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Communes</a:t>
                      </a: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1,621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Communes with a church</a:t>
                      </a:r>
                      <a:endParaRPr lang="en-US" sz="17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904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Communes without a church</a:t>
                      </a:r>
                      <a:endParaRPr lang="en-US" sz="17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717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Villages</a:t>
                      </a: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14,073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Villages with a church</a:t>
                      </a: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2,050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Villages without a church</a:t>
                      </a: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12,023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Churches</a:t>
                      </a:r>
                      <a:endParaRPr lang="en-US" sz="17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679" marR="87679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2,589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Christians</a:t>
                      </a:r>
                      <a:endParaRPr lang="en-US" sz="17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679" marR="87679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131,618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Christians</a:t>
                      </a:r>
                      <a:endParaRPr lang="en-US" sz="17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103" marR="85103" marT="42551" marB="425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0.98%</a:t>
                      </a:r>
                      <a:endParaRPr lang="en-US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90266" cy="384175"/>
          </a:xfrm>
        </p:spPr>
        <p:txBody>
          <a:bodyPr/>
          <a:lstStyle/>
          <a:p>
            <a:fld id="{9F86CE99-F210-4BDE-895B-9F14DFC4BF18}" type="slidenum">
              <a:rPr lang="en-US" sz="1400" b="1" smtClean="0">
                <a:solidFill>
                  <a:srgbClr val="000000"/>
                </a:solidFill>
              </a:rPr>
              <a:pPr/>
              <a:t>4</a:t>
            </a:fld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838200" y="457200"/>
            <a:ext cx="7467600" cy="8842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National Church Statistics</a:t>
            </a:r>
          </a:p>
        </p:txBody>
      </p:sp>
    </p:spTree>
    <p:extLst>
      <p:ext uri="{BB962C8B-B14F-4D97-AF65-F5344CB8AC3E}">
        <p14:creationId xmlns:p14="http://schemas.microsoft.com/office/powerpoint/2010/main" val="23058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xmlns:p14="http://schemas.microsoft.com/office/powerpoint/2010/main" spd="slow">
        <p:checker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662324"/>
              </p:ext>
            </p:extLst>
          </p:nvPr>
        </p:nvGraphicFramePr>
        <p:xfrm>
          <a:off x="5943600" y="1981200"/>
          <a:ext cx="297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90266" cy="384175"/>
          </a:xfrm>
        </p:spPr>
        <p:txBody>
          <a:bodyPr/>
          <a:lstStyle/>
          <a:p>
            <a:fld id="{9F86CE99-F210-4BDE-895B-9F14DFC4BF18}" type="slidenum">
              <a:rPr lang="en-US" sz="1400" b="1" smtClean="0">
                <a:solidFill>
                  <a:srgbClr val="000000"/>
                </a:solidFill>
              </a:rPr>
              <a:pPr/>
              <a:t>5</a:t>
            </a:fld>
            <a:endParaRPr lang="en-US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135324"/>
              </p:ext>
            </p:extLst>
          </p:nvPr>
        </p:nvGraphicFramePr>
        <p:xfrm>
          <a:off x="152400" y="1981200"/>
          <a:ext cx="297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462271"/>
              </p:ext>
            </p:extLst>
          </p:nvPr>
        </p:nvGraphicFramePr>
        <p:xfrm>
          <a:off x="3048000" y="1981200"/>
          <a:ext cx="297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9"/>
          <p:cNvSpPr txBox="1">
            <a:spLocks/>
          </p:cNvSpPr>
          <p:nvPr/>
        </p:nvSpPr>
        <p:spPr>
          <a:xfrm>
            <a:off x="838200" y="715962"/>
            <a:ext cx="7467600" cy="8842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Churches</a:t>
            </a:r>
            <a:endParaRPr lang="en-US" sz="3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914400" y="533400"/>
            <a:ext cx="7467600" cy="884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Number of Churches by Province</a:t>
            </a:r>
            <a:endParaRPr lang="en-US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600200"/>
          <a:ext cx="8153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590266" cy="384175"/>
          </a:xfrm>
        </p:spPr>
        <p:txBody>
          <a:bodyPr/>
          <a:lstStyle/>
          <a:p>
            <a:fld id="{9F86CE99-F210-4BDE-895B-9F14DFC4BF18}" type="slidenum">
              <a:rPr lang="en-US" sz="1400" b="1" smtClean="0">
                <a:solidFill>
                  <a:srgbClr val="000000"/>
                </a:solidFill>
              </a:rPr>
              <a:pPr/>
              <a:t>6</a:t>
            </a:fld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914400" y="652026"/>
            <a:ext cx="7467600" cy="6469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Churches by Year Founded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152122"/>
              </p:ext>
            </p:extLst>
          </p:nvPr>
        </p:nvGraphicFramePr>
        <p:xfrm>
          <a:off x="533400" y="1600200"/>
          <a:ext cx="8153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90266" cy="384175"/>
          </a:xfrm>
        </p:spPr>
        <p:txBody>
          <a:bodyPr/>
          <a:lstStyle/>
          <a:p>
            <a:fld id="{9F86CE99-F210-4BDE-895B-9F14DFC4BF18}" type="slidenum">
              <a:rPr lang="en-US" sz="1400" b="1" smtClean="0">
                <a:solidFill>
                  <a:srgbClr val="000000"/>
                </a:solidFill>
              </a:rPr>
              <a:pPr/>
              <a:t>7</a:t>
            </a:fld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8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F095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F095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F095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F095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82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82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82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82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Blank Presentation">
  <a:themeElements>
    <a:clrScheme name="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82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82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2009-09-28T10:40:35Z</outs:dateTime>
      <outs:isPinned>true</outs:isPinned>
    </outs:relatedDate>
    <outs:relatedDate>
      <outs:type>2</outs:type>
      <outs:displayName>Created</outs:displayName>
      <outs:dateTime>2008-12-26T02:25:59Z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David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MK 2021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7BD07010-5102-4E2D-9732-DE495651483C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David</Template>
  <TotalTime>4466</TotalTime>
  <Words>91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Theme1</vt:lpstr>
      <vt:lpstr>Custom Design</vt:lpstr>
      <vt:lpstr>Theme2</vt:lpstr>
      <vt:lpstr>1_Blank Presentation</vt:lpstr>
      <vt:lpstr>9_Blank Presentation</vt:lpstr>
      <vt:lpstr>PowerPoint Presentation</vt:lpstr>
      <vt:lpstr>PowerPoint Presentation</vt:lpstr>
      <vt:lpstr>PowerPoint Presentation</vt:lpstr>
      <vt:lpstr>Church Locations by Communes Level</vt:lpstr>
      <vt:lpstr>PowerPoint Presentation</vt:lpstr>
      <vt:lpstr>PowerPoint Presentation</vt:lpstr>
      <vt:lpstr>Number of Churches by Province</vt:lpstr>
      <vt:lpstr>Churches by Year Founded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In Cambodia</dc:title>
  <dc:creator>David</dc:creator>
  <cp:lastModifiedBy>David Lon</cp:lastModifiedBy>
  <cp:revision>2144</cp:revision>
  <cp:lastPrinted>2011-02-22T05:05:29Z</cp:lastPrinted>
  <dcterms:created xsi:type="dcterms:W3CDTF">2008-12-26T02:25:59Z</dcterms:created>
  <dcterms:modified xsi:type="dcterms:W3CDTF">2013-02-24T23:42:24Z</dcterms:modified>
</cp:coreProperties>
</file>